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Extenda 20 Micro" charset="1" panose="020B0003020200000002"/>
      <p:regular r:id="rId16"/>
    </p:embeddedFont>
    <p:embeddedFont>
      <p:font typeface="210 도시락" charset="1" panose="02020603020101020101"/>
      <p:regular r:id="rId17"/>
    </p:embeddedFont>
    <p:embeddedFont>
      <p:font typeface="210 네모진 Bold" charset="1" panose="02020503020101020101"/>
      <p:regular r:id="rId18"/>
    </p:embeddedFont>
    <p:embeddedFont>
      <p:font typeface="210 네모진" charset="1" panose="02020503020101020101"/>
      <p:regular r:id="rId19"/>
    </p:embeddedFont>
    <p:embeddedFont>
      <p:font typeface="Nanum Square" charset="1" panose="020B0600000101010101"/>
      <p:regular r:id="rId20"/>
    </p:embeddedFont>
    <p:embeddedFont>
      <p:font typeface="Nanum Square Bold" charset="1" panose="020B0600000101010101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H5GFbYAs.mp4>
</file>

<file path=ppt/media/image1.png>
</file>

<file path=ppt/media/image10.png>
</file>

<file path=ppt/media/image11.jpe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jpeg" Type="http://schemas.openxmlformats.org/officeDocument/2006/relationships/image"/><Relationship Id="rId7" Target="../media/VAGH5GFbYAs.mp4" Type="http://schemas.openxmlformats.org/officeDocument/2006/relationships/video"/><Relationship Id="rId8" Target="../media/VAGH5GFbYAs.mp4" Type="http://schemas.microsoft.com/office/2007/relationships/media"/><Relationship Id="rId9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46798" y="2639730"/>
            <a:ext cx="7194404" cy="3237956"/>
            <a:chOff x="0" y="0"/>
            <a:chExt cx="2172245" cy="9776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72245" cy="977654"/>
            </a:xfrm>
            <a:custGeom>
              <a:avLst/>
              <a:gdLst/>
              <a:ahLst/>
              <a:cxnLst/>
              <a:rect r="r" b="b" t="t" l="l"/>
              <a:pathLst>
                <a:path h="977654" w="2172245">
                  <a:moveTo>
                    <a:pt x="0" y="0"/>
                  </a:moveTo>
                  <a:lnTo>
                    <a:pt x="2172245" y="0"/>
                  </a:lnTo>
                  <a:lnTo>
                    <a:pt x="2172245" y="977654"/>
                  </a:lnTo>
                  <a:lnTo>
                    <a:pt x="0" y="977654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172245" cy="1025279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451052" y="2594808"/>
            <a:ext cx="7385896" cy="3378625"/>
            <a:chOff x="0" y="0"/>
            <a:chExt cx="9847861" cy="4504833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55323" cy="255323"/>
              <a:chOff x="0" y="0"/>
              <a:chExt cx="57818" cy="57818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57818" cy="57818"/>
              </a:xfrm>
              <a:custGeom>
                <a:avLst/>
                <a:gdLst/>
                <a:ahLst/>
                <a:cxnLst/>
                <a:rect r="r" b="b" t="t" l="l"/>
                <a:pathLst>
                  <a:path h="57818" w="57818">
                    <a:moveTo>
                      <a:pt x="0" y="0"/>
                    </a:moveTo>
                    <a:lnTo>
                      <a:pt x="57818" y="0"/>
                    </a:lnTo>
                    <a:lnTo>
                      <a:pt x="57818" y="57818"/>
                    </a:lnTo>
                    <a:lnTo>
                      <a:pt x="0" y="57818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2A52BF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57818" cy="105443"/>
              </a:xfrm>
              <a:prstGeom prst="rect">
                <a:avLst/>
              </a:prstGeom>
            </p:spPr>
            <p:txBody>
              <a:bodyPr anchor="ctr" rtlCol="false" tIns="44312" lIns="44312" bIns="44312" rIns="44312"/>
              <a:lstStyle/>
              <a:p>
                <a:pPr algn="ctr">
                  <a:lnSpc>
                    <a:spcPts val="2320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9592538" y="0"/>
              <a:ext cx="255323" cy="255323"/>
              <a:chOff x="0" y="0"/>
              <a:chExt cx="57818" cy="57818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57818" cy="57818"/>
              </a:xfrm>
              <a:custGeom>
                <a:avLst/>
                <a:gdLst/>
                <a:ahLst/>
                <a:cxnLst/>
                <a:rect r="r" b="b" t="t" l="l"/>
                <a:pathLst>
                  <a:path h="57818" w="57818">
                    <a:moveTo>
                      <a:pt x="0" y="0"/>
                    </a:moveTo>
                    <a:lnTo>
                      <a:pt x="57818" y="0"/>
                    </a:lnTo>
                    <a:lnTo>
                      <a:pt x="57818" y="57818"/>
                    </a:lnTo>
                    <a:lnTo>
                      <a:pt x="0" y="57818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2A52BF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57818" cy="105443"/>
              </a:xfrm>
              <a:prstGeom prst="rect">
                <a:avLst/>
              </a:prstGeom>
            </p:spPr>
            <p:txBody>
              <a:bodyPr anchor="ctr" rtlCol="false" tIns="44312" lIns="44312" bIns="44312" rIns="44312"/>
              <a:lstStyle/>
              <a:p>
                <a:pPr algn="ctr">
                  <a:lnSpc>
                    <a:spcPts val="2320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4249510"/>
              <a:ext cx="255323" cy="255323"/>
              <a:chOff x="0" y="0"/>
              <a:chExt cx="57818" cy="57818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57818" cy="57818"/>
              </a:xfrm>
              <a:custGeom>
                <a:avLst/>
                <a:gdLst/>
                <a:ahLst/>
                <a:cxnLst/>
                <a:rect r="r" b="b" t="t" l="l"/>
                <a:pathLst>
                  <a:path h="57818" w="57818">
                    <a:moveTo>
                      <a:pt x="0" y="0"/>
                    </a:moveTo>
                    <a:lnTo>
                      <a:pt x="57818" y="0"/>
                    </a:lnTo>
                    <a:lnTo>
                      <a:pt x="57818" y="57818"/>
                    </a:lnTo>
                    <a:lnTo>
                      <a:pt x="0" y="57818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2A52BF"/>
                </a:solidFill>
                <a:prstDash val="solid"/>
                <a:miter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57818" cy="105443"/>
              </a:xfrm>
              <a:prstGeom prst="rect">
                <a:avLst/>
              </a:prstGeom>
            </p:spPr>
            <p:txBody>
              <a:bodyPr anchor="ctr" rtlCol="false" tIns="44312" lIns="44312" bIns="44312" rIns="44312"/>
              <a:lstStyle/>
              <a:p>
                <a:pPr algn="ctr">
                  <a:lnSpc>
                    <a:spcPts val="2320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9592538" y="4249510"/>
              <a:ext cx="255323" cy="255323"/>
              <a:chOff x="0" y="0"/>
              <a:chExt cx="57818" cy="57818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57818" cy="57818"/>
              </a:xfrm>
              <a:custGeom>
                <a:avLst/>
                <a:gdLst/>
                <a:ahLst/>
                <a:cxnLst/>
                <a:rect r="r" b="b" t="t" l="l"/>
                <a:pathLst>
                  <a:path h="57818" w="57818">
                    <a:moveTo>
                      <a:pt x="0" y="0"/>
                    </a:moveTo>
                    <a:lnTo>
                      <a:pt x="57818" y="0"/>
                    </a:lnTo>
                    <a:lnTo>
                      <a:pt x="57818" y="57818"/>
                    </a:lnTo>
                    <a:lnTo>
                      <a:pt x="0" y="57818"/>
                    </a:lnTo>
                    <a:close/>
                  </a:path>
                </a:pathLst>
              </a:custGeom>
              <a:solidFill>
                <a:srgbClr val="FFFFFF"/>
              </a:solidFill>
              <a:ln w="19050" cap="sq">
                <a:solidFill>
                  <a:srgbClr val="2A52BF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57818" cy="105443"/>
              </a:xfrm>
              <a:prstGeom prst="rect">
                <a:avLst/>
              </a:prstGeom>
            </p:spPr>
            <p:txBody>
              <a:bodyPr anchor="ctr" rtlCol="false" tIns="44312" lIns="44312" bIns="44312" rIns="44312"/>
              <a:lstStyle/>
              <a:p>
                <a:pPr algn="ctr">
                  <a:lnSpc>
                    <a:spcPts val="2320"/>
                  </a:lnSpc>
                </a:pPr>
              </a:p>
            </p:txBody>
          </p:sp>
        </p:grpSp>
      </p:grpSp>
      <p:sp>
        <p:nvSpPr>
          <p:cNvPr name="TextBox 18" id="18"/>
          <p:cNvSpPr txBox="true"/>
          <p:nvPr/>
        </p:nvSpPr>
        <p:spPr>
          <a:xfrm rot="0">
            <a:off x="4000500" y="3527724"/>
            <a:ext cx="10287000" cy="3355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192"/>
              </a:lnSpc>
            </a:pPr>
            <a:r>
              <a:rPr lang="en-US" sz="30119" spc="752">
                <a:solidFill>
                  <a:srgbClr val="2A52BF"/>
                </a:solidFill>
                <a:latin typeface="Extenda 20 Micro"/>
              </a:rPr>
              <a:t>GESTURETALK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897986" y="7180626"/>
            <a:ext cx="10492028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spc="-150">
                <a:solidFill>
                  <a:srgbClr val="2A52BF"/>
                </a:solidFill>
                <a:latin typeface="210 도시락"/>
                <a:ea typeface="210 도시락"/>
              </a:rPr>
              <a:t>6조          임지원          차창섭</a:t>
            </a:r>
          </a:p>
        </p:txBody>
      </p:sp>
      <p:sp>
        <p:nvSpPr>
          <p:cNvPr name="Freeform 20" id="20"/>
          <p:cNvSpPr/>
          <p:nvPr/>
        </p:nvSpPr>
        <p:spPr>
          <a:xfrm flipH="true" flipV="false" rot="0">
            <a:off x="12402457" y="5439682"/>
            <a:ext cx="1007836" cy="1007836"/>
          </a:xfrm>
          <a:custGeom>
            <a:avLst/>
            <a:gdLst/>
            <a:ahLst/>
            <a:cxnLst/>
            <a:rect r="r" b="b" t="t" l="l"/>
            <a:pathLst>
              <a:path h="1007836" w="1007836">
                <a:moveTo>
                  <a:pt x="1007836" y="0"/>
                </a:moveTo>
                <a:lnTo>
                  <a:pt x="0" y="0"/>
                </a:lnTo>
                <a:lnTo>
                  <a:pt x="0" y="1007836"/>
                </a:lnTo>
                <a:lnTo>
                  <a:pt x="1007836" y="1007836"/>
                </a:lnTo>
                <a:lnTo>
                  <a:pt x="100783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258978" y="4151757"/>
            <a:ext cx="5770045" cy="1554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12"/>
              </a:lnSpc>
            </a:pPr>
            <a:r>
              <a:rPr lang="en-US" sz="14400" spc="648">
                <a:solidFill>
                  <a:srgbClr val="2A52BF"/>
                </a:solidFill>
                <a:latin typeface="Extenda 20 Micro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53262" y="-104321"/>
            <a:ext cx="8981475" cy="10495643"/>
            <a:chOff x="0" y="0"/>
            <a:chExt cx="2711825" cy="31690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11825" cy="3169006"/>
            </a:xfrm>
            <a:custGeom>
              <a:avLst/>
              <a:gdLst/>
              <a:ahLst/>
              <a:cxnLst/>
              <a:rect r="r" b="b" t="t" l="l"/>
              <a:pathLst>
                <a:path h="3169006" w="2711825">
                  <a:moveTo>
                    <a:pt x="0" y="0"/>
                  </a:moveTo>
                  <a:lnTo>
                    <a:pt x="2711825" y="0"/>
                  </a:lnTo>
                  <a:lnTo>
                    <a:pt x="2711825" y="3169006"/>
                  </a:lnTo>
                  <a:lnTo>
                    <a:pt x="0" y="316900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711825" cy="3216631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557516" y="1274040"/>
            <a:ext cx="191492" cy="191492"/>
            <a:chOff x="0" y="0"/>
            <a:chExt cx="57818" cy="578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538991" y="1274040"/>
            <a:ext cx="191492" cy="191492"/>
            <a:chOff x="0" y="0"/>
            <a:chExt cx="57818" cy="578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557516" y="8821468"/>
            <a:ext cx="191492" cy="191492"/>
            <a:chOff x="0" y="0"/>
            <a:chExt cx="57818" cy="578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538991" y="8821468"/>
            <a:ext cx="191492" cy="191492"/>
            <a:chOff x="0" y="0"/>
            <a:chExt cx="57818" cy="5781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6198064" y="2267557"/>
            <a:ext cx="3501843" cy="11584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8"/>
              </a:lnSpc>
            </a:pPr>
            <a:r>
              <a:rPr lang="en-US" sz="10400" spc="260">
                <a:solidFill>
                  <a:srgbClr val="2A52BF"/>
                </a:solidFill>
                <a:latin typeface="Extenda 20 Micro"/>
              </a:rPr>
              <a:t>CONTENT</a:t>
            </a:r>
          </a:p>
        </p:txBody>
      </p:sp>
      <p:sp>
        <p:nvSpPr>
          <p:cNvPr name="Freeform 18" id="18"/>
          <p:cNvSpPr/>
          <p:nvPr/>
        </p:nvSpPr>
        <p:spPr>
          <a:xfrm flipH="true" flipV="false" rot="0">
            <a:off x="7878302" y="2981779"/>
            <a:ext cx="459014" cy="459014"/>
          </a:xfrm>
          <a:custGeom>
            <a:avLst/>
            <a:gdLst/>
            <a:ahLst/>
            <a:cxnLst/>
            <a:rect r="r" b="b" t="t" l="l"/>
            <a:pathLst>
              <a:path h="459014" w="459014">
                <a:moveTo>
                  <a:pt x="459015" y="0"/>
                </a:moveTo>
                <a:lnTo>
                  <a:pt x="0" y="0"/>
                </a:lnTo>
                <a:lnTo>
                  <a:pt x="0" y="459014"/>
                </a:lnTo>
                <a:lnTo>
                  <a:pt x="459015" y="459014"/>
                </a:lnTo>
                <a:lnTo>
                  <a:pt x="45901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6198064" y="4553113"/>
            <a:ext cx="4821443" cy="3310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816"/>
              </a:lnSpc>
              <a:buFont typeface="Arial"/>
              <a:buChar char="•"/>
            </a:pPr>
            <a:r>
              <a:rPr lang="en-US" sz="2400" spc="-120">
                <a:solidFill>
                  <a:srgbClr val="2A52BF"/>
                </a:solidFill>
                <a:ea typeface="210 네모진 Bold"/>
              </a:rPr>
              <a:t>프로젝트 개요 및 소개</a:t>
            </a:r>
          </a:p>
          <a:p>
            <a:pPr algn="l" marL="1036320" indent="-345440" lvl="2">
              <a:lnSpc>
                <a:spcPts val="3816"/>
              </a:lnSpc>
              <a:buFont typeface="Arial"/>
              <a:buChar char="⚬"/>
            </a:pPr>
            <a:r>
              <a:rPr lang="en-US" sz="2400" spc="-120">
                <a:solidFill>
                  <a:srgbClr val="2A52BF"/>
                </a:solidFill>
                <a:ea typeface="210 네모진 Bold"/>
              </a:rPr>
              <a:t>문제 정의</a:t>
            </a:r>
          </a:p>
          <a:p>
            <a:pPr algn="l" marL="1036320" indent="-345440" lvl="2">
              <a:lnSpc>
                <a:spcPts val="3816"/>
              </a:lnSpc>
              <a:buFont typeface="Arial"/>
              <a:buChar char="⚬"/>
            </a:pPr>
            <a:r>
              <a:rPr lang="en-US" sz="2400" spc="-120">
                <a:solidFill>
                  <a:srgbClr val="2A52BF"/>
                </a:solidFill>
                <a:ea typeface="210 네모진 Bold"/>
              </a:rPr>
              <a:t>프로젝트 목표</a:t>
            </a:r>
          </a:p>
          <a:p>
            <a:pPr algn="l" marL="518160" indent="-259080" lvl="1">
              <a:lnSpc>
                <a:spcPts val="3816"/>
              </a:lnSpc>
              <a:buFont typeface="Arial"/>
              <a:buChar char="•"/>
            </a:pPr>
            <a:r>
              <a:rPr lang="en-US" sz="2400" spc="-120">
                <a:solidFill>
                  <a:srgbClr val="2A52BF"/>
                </a:solidFill>
                <a:ea typeface="210 네모진 Bold"/>
              </a:rPr>
              <a:t>시스템 구성도</a:t>
            </a:r>
          </a:p>
          <a:p>
            <a:pPr algn="l" marL="518160" indent="-259080" lvl="1">
              <a:lnSpc>
                <a:spcPts val="3816"/>
              </a:lnSpc>
              <a:buFont typeface="Arial"/>
              <a:buChar char="•"/>
            </a:pPr>
            <a:r>
              <a:rPr lang="en-US" sz="2400" spc="-120">
                <a:solidFill>
                  <a:srgbClr val="2A52BF"/>
                </a:solidFill>
                <a:ea typeface="210 네모진 Bold"/>
              </a:rPr>
              <a:t>개발 진행</a:t>
            </a:r>
          </a:p>
          <a:p>
            <a:pPr algn="l" marL="518160" indent="-259080" lvl="1">
              <a:lnSpc>
                <a:spcPts val="3816"/>
              </a:lnSpc>
              <a:buFont typeface="Arial"/>
              <a:buChar char="•"/>
            </a:pPr>
            <a:r>
              <a:rPr lang="en-US" sz="2400" spc="-120">
                <a:solidFill>
                  <a:srgbClr val="2A52BF"/>
                </a:solidFill>
                <a:ea typeface="210 네모진 Bold"/>
              </a:rPr>
              <a:t>시연 및 결과</a:t>
            </a:r>
          </a:p>
          <a:p>
            <a:pPr algn="l" marL="518160" indent="-259080" lvl="1">
              <a:lnSpc>
                <a:spcPts val="3816"/>
              </a:lnSpc>
              <a:buFont typeface="Arial"/>
              <a:buChar char="•"/>
            </a:pPr>
            <a:r>
              <a:rPr lang="en-US" sz="2400" spc="-120">
                <a:solidFill>
                  <a:srgbClr val="2A52BF"/>
                </a:solidFill>
                <a:ea typeface="210 네모진 Bold"/>
              </a:rPr>
              <a:t>고찰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74348" y="3688821"/>
            <a:ext cx="7117420" cy="3083486"/>
            <a:chOff x="0" y="0"/>
            <a:chExt cx="187613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76136" cy="812800"/>
            </a:xfrm>
            <a:custGeom>
              <a:avLst/>
              <a:gdLst/>
              <a:ahLst/>
              <a:cxnLst/>
              <a:rect r="r" b="b" t="t" l="l"/>
              <a:pathLst>
                <a:path h="812800" w="1876136">
                  <a:moveTo>
                    <a:pt x="0" y="0"/>
                  </a:moveTo>
                  <a:lnTo>
                    <a:pt x="1876136" y="0"/>
                  </a:lnTo>
                  <a:lnTo>
                    <a:pt x="1876136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4839" t="0" r="-4839" b="0"/>
              </a:stretch>
            </a:blipFill>
            <a:ln w="19050" cap="sq">
              <a:solidFill>
                <a:srgbClr val="2A52BF"/>
              </a:solidFill>
              <a:prstDash val="solid"/>
              <a:miter/>
            </a:ln>
          </p:spPr>
        </p:sp>
      </p:grpSp>
      <p:sp>
        <p:nvSpPr>
          <p:cNvPr name="AutoShape 4" id="4"/>
          <p:cNvSpPr/>
          <p:nvPr/>
        </p:nvSpPr>
        <p:spPr>
          <a:xfrm flipV="true">
            <a:off x="476536" y="1668933"/>
            <a:ext cx="0" cy="7470304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V="true">
            <a:off x="17811464" y="1668933"/>
            <a:ext cx="0" cy="7470304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true" flipV="false" rot="0">
            <a:off x="5933917" y="1926883"/>
            <a:ext cx="459014" cy="459014"/>
          </a:xfrm>
          <a:custGeom>
            <a:avLst/>
            <a:gdLst/>
            <a:ahLst/>
            <a:cxnLst/>
            <a:rect r="r" b="b" t="t" l="l"/>
            <a:pathLst>
              <a:path h="459014" w="459014">
                <a:moveTo>
                  <a:pt x="459014" y="0"/>
                </a:moveTo>
                <a:lnTo>
                  <a:pt x="0" y="0"/>
                </a:lnTo>
                <a:lnTo>
                  <a:pt x="0" y="459014"/>
                </a:lnTo>
                <a:lnTo>
                  <a:pt x="459014" y="459014"/>
                </a:lnTo>
                <a:lnTo>
                  <a:pt x="45901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80790" y="1607415"/>
            <a:ext cx="191492" cy="191492"/>
            <a:chOff x="0" y="0"/>
            <a:chExt cx="57818" cy="5781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7715718" y="1607415"/>
            <a:ext cx="191492" cy="191492"/>
            <a:chOff x="0" y="0"/>
            <a:chExt cx="57818" cy="5781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80790" y="9043491"/>
            <a:ext cx="191492" cy="191492"/>
            <a:chOff x="0" y="0"/>
            <a:chExt cx="57818" cy="578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715718" y="9043491"/>
            <a:ext cx="191492" cy="191492"/>
            <a:chOff x="0" y="0"/>
            <a:chExt cx="57818" cy="578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855586" y="1449871"/>
            <a:ext cx="5078331" cy="477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4"/>
              </a:lnSpc>
            </a:pPr>
            <a:r>
              <a:rPr lang="en-US" sz="4200" spc="105">
                <a:solidFill>
                  <a:srgbClr val="2A52BF"/>
                </a:solidFill>
                <a:ea typeface="210 네모진"/>
              </a:rPr>
              <a:t>프로젝트 개요 및 소개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13136" y="6844456"/>
            <a:ext cx="6839843" cy="281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0"/>
              </a:lnSpc>
              <a:spcBef>
                <a:spcPct val="0"/>
              </a:spcBef>
            </a:pPr>
            <a:r>
              <a:rPr lang="en-US" sz="1657">
                <a:solidFill>
                  <a:srgbClr val="2A52BF"/>
                </a:solidFill>
                <a:latin typeface="Nanum Square"/>
                <a:ea typeface="Nanum Square"/>
              </a:rPr>
              <a:t>청각장애인의 주된 의사소통 방법 및 연령대별 수어 사용 현황. ⓒ문화체육관광부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342943" y="3762000"/>
            <a:ext cx="7693533" cy="2822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79" indent="-345439" lvl="1">
              <a:lnSpc>
                <a:spcPts val="5087"/>
              </a:lnSpc>
              <a:buFont typeface="Arial"/>
              <a:buChar char="•"/>
            </a:pPr>
            <a:r>
              <a:rPr lang="en-US" sz="3199" spc="-159">
                <a:solidFill>
                  <a:srgbClr val="2A52BF"/>
                </a:solidFill>
                <a:latin typeface="210 네모진 Bold"/>
                <a:ea typeface="210 네모진 Bold"/>
              </a:rPr>
              <a:t>청각 장애인들의 경우,</a:t>
            </a:r>
          </a:p>
          <a:p>
            <a:pPr algn="l">
              <a:lnSpc>
                <a:spcPts val="5087"/>
              </a:lnSpc>
            </a:pPr>
            <a:r>
              <a:rPr lang="en-US" sz="3199" spc="-159">
                <a:solidFill>
                  <a:srgbClr val="2A52BF"/>
                </a:solidFill>
                <a:latin typeface="210 네모진 Bold"/>
                <a:ea typeface="210 네모진 Bold"/>
              </a:rPr>
              <a:t>       의사소통 방법으로는 주로 수어를 사용</a:t>
            </a:r>
          </a:p>
          <a:p>
            <a:pPr algn="l">
              <a:lnSpc>
                <a:spcPts val="2543"/>
              </a:lnSpc>
            </a:pPr>
          </a:p>
          <a:p>
            <a:pPr algn="l" marL="690879" indent="-345439" lvl="1">
              <a:lnSpc>
                <a:spcPts val="5087"/>
              </a:lnSpc>
              <a:buFont typeface="Arial"/>
              <a:buChar char="•"/>
            </a:pPr>
            <a:r>
              <a:rPr lang="en-US" sz="3199" spc="-159">
                <a:solidFill>
                  <a:srgbClr val="2A52BF"/>
                </a:solidFill>
                <a:latin typeface="210 네모진 Bold"/>
                <a:ea typeface="210 네모진 Bold"/>
              </a:rPr>
              <a:t>수어에 대해 잘 모르는 사람과 대화 시,</a:t>
            </a:r>
          </a:p>
          <a:p>
            <a:pPr algn="l">
              <a:lnSpc>
                <a:spcPts val="5087"/>
              </a:lnSpc>
            </a:pPr>
            <a:r>
              <a:rPr lang="en-US" sz="3199" spc="-159">
                <a:solidFill>
                  <a:srgbClr val="2A52BF"/>
                </a:solidFill>
                <a:latin typeface="210 네모진 Bold"/>
                <a:ea typeface="210 네모진 Bold"/>
              </a:rPr>
              <a:t>       수어만으로는 원활한 의사소통 불가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380790" y="1703161"/>
            <a:ext cx="17526419" cy="0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380790" y="8953004"/>
            <a:ext cx="17526419" cy="0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86582" y="1130403"/>
            <a:ext cx="3501843" cy="477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4200" spc="105">
                <a:solidFill>
                  <a:srgbClr val="2A52BF"/>
                </a:solidFill>
                <a:ea typeface="210 네모진"/>
              </a:rPr>
              <a:t>문제 정의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380790" y="1607415"/>
            <a:ext cx="191492" cy="191492"/>
            <a:chOff x="0" y="0"/>
            <a:chExt cx="57818" cy="578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80790" y="8857258"/>
            <a:ext cx="191492" cy="191492"/>
            <a:chOff x="0" y="0"/>
            <a:chExt cx="57818" cy="578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715718" y="1607415"/>
            <a:ext cx="191492" cy="191492"/>
            <a:chOff x="0" y="0"/>
            <a:chExt cx="57818" cy="578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715718" y="8857258"/>
            <a:ext cx="191492" cy="191492"/>
            <a:chOff x="0" y="0"/>
            <a:chExt cx="57818" cy="5781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sp>
        <p:nvSpPr>
          <p:cNvPr name="AutoShape 17" id="17"/>
          <p:cNvSpPr/>
          <p:nvPr/>
        </p:nvSpPr>
        <p:spPr>
          <a:xfrm flipV="true">
            <a:off x="6422571" y="1703161"/>
            <a:ext cx="0" cy="7249843"/>
          </a:xfrm>
          <a:prstGeom prst="line">
            <a:avLst/>
          </a:prstGeom>
          <a:ln cap="flat" w="9525">
            <a:solidFill>
              <a:srgbClr val="2A52BF"/>
            </a:solidFill>
            <a:prstDash val="lgDash"/>
            <a:headEnd type="none" len="sm" w="sm"/>
            <a:tailEnd type="none" len="sm" w="sm"/>
          </a:ln>
        </p:spPr>
      </p:sp>
      <p:sp>
        <p:nvSpPr>
          <p:cNvPr name="Freeform 18" id="18"/>
          <p:cNvSpPr/>
          <p:nvPr/>
        </p:nvSpPr>
        <p:spPr>
          <a:xfrm flipH="true" flipV="false" rot="0">
            <a:off x="2864893" y="1483179"/>
            <a:ext cx="459014" cy="459014"/>
          </a:xfrm>
          <a:custGeom>
            <a:avLst/>
            <a:gdLst/>
            <a:ahLst/>
            <a:cxnLst/>
            <a:rect r="r" b="b" t="t" l="l"/>
            <a:pathLst>
              <a:path h="459014" w="459014">
                <a:moveTo>
                  <a:pt x="459014" y="0"/>
                </a:moveTo>
                <a:lnTo>
                  <a:pt x="0" y="0"/>
                </a:lnTo>
                <a:lnTo>
                  <a:pt x="0" y="459014"/>
                </a:lnTo>
                <a:lnTo>
                  <a:pt x="459014" y="459014"/>
                </a:lnTo>
                <a:lnTo>
                  <a:pt x="45901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686582" y="2414105"/>
            <a:ext cx="5502626" cy="3595907"/>
            <a:chOff x="0" y="0"/>
            <a:chExt cx="2896621" cy="189291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896621" cy="1892911"/>
            </a:xfrm>
            <a:custGeom>
              <a:avLst/>
              <a:gdLst/>
              <a:ahLst/>
              <a:cxnLst/>
              <a:rect r="r" b="b" t="t" l="l"/>
              <a:pathLst>
                <a:path h="1892911" w="2896621">
                  <a:moveTo>
                    <a:pt x="0" y="0"/>
                  </a:moveTo>
                  <a:lnTo>
                    <a:pt x="2896621" y="0"/>
                  </a:lnTo>
                  <a:lnTo>
                    <a:pt x="2896621" y="1892911"/>
                  </a:lnTo>
                  <a:lnTo>
                    <a:pt x="0" y="1892911"/>
                  </a:lnTo>
                  <a:close/>
                </a:path>
              </a:pathLst>
            </a:custGeom>
            <a:blipFill>
              <a:blip r:embed="rId4"/>
              <a:stretch>
                <a:fillRect l="0" t="-128052" r="0" b="-4357"/>
              </a:stretch>
            </a:blipFill>
            <a:ln w="19050" cap="sq">
              <a:solidFill>
                <a:srgbClr val="2A52BF"/>
              </a:solidFill>
              <a:prstDash val="solid"/>
              <a:miter/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1271330" y="6128275"/>
            <a:ext cx="4333131" cy="281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0"/>
              </a:lnSpc>
              <a:spcBef>
                <a:spcPct val="0"/>
              </a:spcBef>
            </a:pPr>
            <a:r>
              <a:rPr lang="en-US" sz="1657">
                <a:solidFill>
                  <a:srgbClr val="2A52BF"/>
                </a:solidFill>
                <a:latin typeface="Nanum Square"/>
                <a:ea typeface="Nanum Square"/>
              </a:rPr>
              <a:t>한국수어 활용 조사 결과 인포그래픽. ⓒ국립국어원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6655934" y="2414105"/>
            <a:ext cx="5502626" cy="5652233"/>
            <a:chOff x="0" y="0"/>
            <a:chExt cx="2896621" cy="297537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896621" cy="2975375"/>
            </a:xfrm>
            <a:custGeom>
              <a:avLst/>
              <a:gdLst/>
              <a:ahLst/>
              <a:cxnLst/>
              <a:rect r="r" b="b" t="t" l="l"/>
              <a:pathLst>
                <a:path h="2975375" w="2896621">
                  <a:moveTo>
                    <a:pt x="0" y="0"/>
                  </a:moveTo>
                  <a:lnTo>
                    <a:pt x="2896621" y="0"/>
                  </a:lnTo>
                  <a:lnTo>
                    <a:pt x="2896621" y="2975375"/>
                  </a:lnTo>
                  <a:lnTo>
                    <a:pt x="0" y="2975375"/>
                  </a:lnTo>
                  <a:close/>
                </a:path>
              </a:pathLst>
            </a:custGeom>
            <a:blipFill>
              <a:blip r:embed="rId5"/>
              <a:stretch>
                <a:fillRect l="0" t="-776" r="0" b="-776"/>
              </a:stretch>
            </a:blipFill>
            <a:ln w="19050" cap="sq">
              <a:solidFill>
                <a:srgbClr val="2A52BF"/>
              </a:solidFill>
              <a:prstDash val="solid"/>
              <a:miter/>
            </a:ln>
          </p:spPr>
        </p:sp>
      </p:grpSp>
      <p:grpSp>
        <p:nvGrpSpPr>
          <p:cNvPr name="Group 24" id="24"/>
          <p:cNvGrpSpPr/>
          <p:nvPr/>
        </p:nvGrpSpPr>
        <p:grpSpPr>
          <a:xfrm rot="0">
            <a:off x="12291910" y="2414105"/>
            <a:ext cx="5366139" cy="2226273"/>
            <a:chOff x="0" y="0"/>
            <a:chExt cx="4562614" cy="1892911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562614" cy="1892911"/>
            </a:xfrm>
            <a:custGeom>
              <a:avLst/>
              <a:gdLst/>
              <a:ahLst/>
              <a:cxnLst/>
              <a:rect r="r" b="b" t="t" l="l"/>
              <a:pathLst>
                <a:path h="1892911" w="4562614">
                  <a:moveTo>
                    <a:pt x="0" y="0"/>
                  </a:moveTo>
                  <a:lnTo>
                    <a:pt x="4562614" y="0"/>
                  </a:lnTo>
                  <a:lnTo>
                    <a:pt x="4562614" y="1892911"/>
                  </a:lnTo>
                  <a:lnTo>
                    <a:pt x="0" y="1892911"/>
                  </a:lnTo>
                  <a:close/>
                </a:path>
              </a:pathLst>
            </a:custGeom>
            <a:blipFill>
              <a:blip r:embed="rId6"/>
              <a:stretch>
                <a:fillRect l="-114" t="0" r="-114" b="0"/>
              </a:stretch>
            </a:blipFill>
            <a:ln w="19050" cap="sq">
              <a:solidFill>
                <a:srgbClr val="2A52BF"/>
              </a:solidFill>
              <a:prstDash val="solid"/>
              <a:miter/>
            </a:ln>
          </p:spPr>
        </p:sp>
      </p:grpSp>
      <p:sp>
        <p:nvSpPr>
          <p:cNvPr name="TextBox 26" id="26"/>
          <p:cNvSpPr txBox="true"/>
          <p:nvPr/>
        </p:nvSpPr>
        <p:spPr>
          <a:xfrm rot="0">
            <a:off x="12331048" y="4754077"/>
            <a:ext cx="5287863" cy="281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0"/>
              </a:lnSpc>
              <a:spcBef>
                <a:spcPct val="0"/>
              </a:spcBef>
            </a:pPr>
            <a:r>
              <a:rPr lang="en-US" sz="1657">
                <a:solidFill>
                  <a:srgbClr val="2A52BF"/>
                </a:solidFill>
                <a:latin typeface="Nanum Square"/>
                <a:ea typeface="Nanum Square"/>
              </a:rPr>
              <a:t>우리가 무심코 비튼 ‘수어’…농인에겐 또다른 차별. ⓒ경향 신문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808541" y="6299187"/>
            <a:ext cx="4512245" cy="1261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9" indent="-280669" lvl="1">
              <a:lnSpc>
                <a:spcPts val="4133"/>
              </a:lnSpc>
              <a:buFont typeface="Arial"/>
              <a:buChar char="•"/>
            </a:pPr>
            <a:r>
              <a:rPr lang="en-US" sz="2599" spc="-129">
                <a:solidFill>
                  <a:srgbClr val="2A52BF"/>
                </a:solidFill>
                <a:ea typeface="210 네모진 Bold"/>
              </a:rPr>
              <a:t>수어 통역 서비스 필요</a:t>
            </a:r>
          </a:p>
          <a:p>
            <a:pPr algn="l">
              <a:lnSpc>
                <a:spcPts val="1907"/>
              </a:lnSpc>
            </a:pPr>
          </a:p>
          <a:p>
            <a:pPr algn="l" marL="561339" indent="-280669" lvl="1">
              <a:lnSpc>
                <a:spcPts val="4133"/>
              </a:lnSpc>
              <a:buFont typeface="Arial"/>
              <a:buChar char="•"/>
            </a:pPr>
            <a:r>
              <a:rPr lang="en-US" sz="2599" spc="-129">
                <a:solidFill>
                  <a:srgbClr val="2A52BF"/>
                </a:solidFill>
                <a:ea typeface="210 네모진 Bold"/>
              </a:rPr>
              <a:t>수어의 용도 및 의미 왜곡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380790" y="1703161"/>
            <a:ext cx="17526419" cy="0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380790" y="8953004"/>
            <a:ext cx="17526419" cy="0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00857" y="1063317"/>
            <a:ext cx="3501843" cy="477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4200" spc="105">
                <a:solidFill>
                  <a:srgbClr val="2A52BF"/>
                </a:solidFill>
                <a:ea typeface="210 네모진"/>
              </a:rPr>
              <a:t>프로젝트 목표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380790" y="1607415"/>
            <a:ext cx="191492" cy="191492"/>
            <a:chOff x="0" y="0"/>
            <a:chExt cx="57818" cy="578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80790" y="8857258"/>
            <a:ext cx="191492" cy="191492"/>
            <a:chOff x="0" y="0"/>
            <a:chExt cx="57818" cy="5781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715718" y="1607415"/>
            <a:ext cx="191492" cy="191492"/>
            <a:chOff x="0" y="0"/>
            <a:chExt cx="57818" cy="578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715718" y="8857258"/>
            <a:ext cx="191492" cy="191492"/>
            <a:chOff x="0" y="0"/>
            <a:chExt cx="57818" cy="5781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true" flipV="false" rot="0">
            <a:off x="3789823" y="1473654"/>
            <a:ext cx="459014" cy="459014"/>
          </a:xfrm>
          <a:custGeom>
            <a:avLst/>
            <a:gdLst/>
            <a:ahLst/>
            <a:cxnLst/>
            <a:rect r="r" b="b" t="t" l="l"/>
            <a:pathLst>
              <a:path h="459014" w="459014">
                <a:moveTo>
                  <a:pt x="459014" y="0"/>
                </a:moveTo>
                <a:lnTo>
                  <a:pt x="0" y="0"/>
                </a:lnTo>
                <a:lnTo>
                  <a:pt x="0" y="459014"/>
                </a:lnTo>
                <a:lnTo>
                  <a:pt x="459014" y="459014"/>
                </a:lnTo>
                <a:lnTo>
                  <a:pt x="45901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0574204" y="4981772"/>
            <a:ext cx="6774896" cy="3810879"/>
          </a:xfrm>
          <a:custGeom>
            <a:avLst/>
            <a:gdLst/>
            <a:ahLst/>
            <a:cxnLst/>
            <a:rect r="r" b="b" t="t" l="l"/>
            <a:pathLst>
              <a:path h="3810879" w="6774896">
                <a:moveTo>
                  <a:pt x="0" y="0"/>
                </a:moveTo>
                <a:lnTo>
                  <a:pt x="6774896" y="0"/>
                </a:lnTo>
                <a:lnTo>
                  <a:pt x="6774896" y="3810879"/>
                </a:lnTo>
                <a:lnTo>
                  <a:pt x="0" y="38108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028700" y="3632777"/>
            <a:ext cx="11312628" cy="1573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2944" indent="-286472" lvl="1">
              <a:lnSpc>
                <a:spcPts val="4219"/>
              </a:lnSpc>
              <a:buFont typeface="Arial"/>
              <a:buChar char="•"/>
            </a:pPr>
            <a:r>
              <a:rPr lang="en-US" sz="2653" spc="-132">
                <a:solidFill>
                  <a:srgbClr val="2A52BF"/>
                </a:solidFill>
                <a:ea typeface="210 네모진 Bold"/>
              </a:rPr>
              <a:t>사용자가 하고 있는 수어를 실시간으로 인식</a:t>
            </a:r>
          </a:p>
          <a:p>
            <a:pPr algn="l" marL="572944" indent="-286472" lvl="1">
              <a:lnSpc>
                <a:spcPts val="4219"/>
              </a:lnSpc>
              <a:buFont typeface="Arial"/>
              <a:buChar char="•"/>
            </a:pPr>
            <a:r>
              <a:rPr lang="en-US" sz="2653" spc="-132">
                <a:solidFill>
                  <a:srgbClr val="2A52BF"/>
                </a:solidFill>
                <a:ea typeface="210 네모진 Bold"/>
              </a:rPr>
              <a:t>인식한 수어의 의미를 음성으로 통역</a:t>
            </a:r>
          </a:p>
          <a:p>
            <a:pPr algn="l" marL="572944" indent="-286472" lvl="1">
              <a:lnSpc>
                <a:spcPts val="4219"/>
              </a:lnSpc>
              <a:buFont typeface="Arial"/>
              <a:buChar char="•"/>
            </a:pPr>
            <a:r>
              <a:rPr lang="en-US" sz="2653" spc="-132">
                <a:solidFill>
                  <a:srgbClr val="2A52BF"/>
                </a:solidFill>
                <a:ea typeface="210 네모진 Bold"/>
              </a:rPr>
              <a:t>수어를 사용하는 청각 장애인과 수어에 미숙한 사람과의 보다 나은 의사소통에 도움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65262" y="2938173"/>
            <a:ext cx="6037320" cy="400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29"/>
              </a:lnSpc>
            </a:pPr>
            <a:r>
              <a:rPr lang="en-US" sz="3675" spc="-257">
                <a:solidFill>
                  <a:srgbClr val="2A52BF"/>
                </a:solidFill>
                <a:ea typeface="210 네모진 Bold"/>
              </a:rPr>
              <a:t>실시간 수어 통역 음성 시스템 개발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53764" y="2500615"/>
            <a:ext cx="5579009" cy="4815477"/>
            <a:chOff x="0" y="0"/>
            <a:chExt cx="94167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676" cy="812800"/>
            </a:xfrm>
            <a:custGeom>
              <a:avLst/>
              <a:gdLst/>
              <a:ahLst/>
              <a:cxnLst/>
              <a:rect r="r" b="b" t="t" l="l"/>
              <a:pathLst>
                <a:path h="812800" w="941676">
                  <a:moveTo>
                    <a:pt x="0" y="0"/>
                  </a:moveTo>
                  <a:lnTo>
                    <a:pt x="941676" y="0"/>
                  </a:lnTo>
                  <a:lnTo>
                    <a:pt x="941676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5524" t="0" r="-5524" b="0"/>
              </a:stretch>
            </a:blipFill>
            <a:ln w="19050" cap="sq">
              <a:solidFill>
                <a:srgbClr val="2A52BF"/>
              </a:solidFill>
              <a:prstDash val="solid"/>
              <a:miter/>
            </a:ln>
          </p:spPr>
        </p:sp>
      </p:grpSp>
      <p:sp>
        <p:nvSpPr>
          <p:cNvPr name="AutoShape 4" id="4"/>
          <p:cNvSpPr/>
          <p:nvPr/>
        </p:nvSpPr>
        <p:spPr>
          <a:xfrm flipV="true">
            <a:off x="476536" y="1210259"/>
            <a:ext cx="0" cy="7470304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V="true">
            <a:off x="17811464" y="1210259"/>
            <a:ext cx="0" cy="7470304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380790" y="1148741"/>
            <a:ext cx="191492" cy="191492"/>
            <a:chOff x="0" y="0"/>
            <a:chExt cx="57818" cy="5781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715718" y="1148741"/>
            <a:ext cx="191492" cy="191492"/>
            <a:chOff x="0" y="0"/>
            <a:chExt cx="57818" cy="5781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380790" y="8584817"/>
            <a:ext cx="191492" cy="191492"/>
            <a:chOff x="0" y="0"/>
            <a:chExt cx="57818" cy="578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7715718" y="8584817"/>
            <a:ext cx="191492" cy="191492"/>
            <a:chOff x="0" y="0"/>
            <a:chExt cx="57818" cy="5781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028700" y="913863"/>
            <a:ext cx="3501843" cy="477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4200" spc="105">
                <a:solidFill>
                  <a:srgbClr val="2A52BF"/>
                </a:solidFill>
                <a:ea typeface="210 네모진"/>
              </a:rPr>
              <a:t>시스템 구성도</a:t>
            </a:r>
          </a:p>
        </p:txBody>
      </p:sp>
      <p:sp>
        <p:nvSpPr>
          <p:cNvPr name="Freeform 19" id="19"/>
          <p:cNvSpPr/>
          <p:nvPr/>
        </p:nvSpPr>
        <p:spPr>
          <a:xfrm flipH="true" flipV="false" rot="0">
            <a:off x="4221208" y="1236207"/>
            <a:ext cx="309336" cy="309336"/>
          </a:xfrm>
          <a:custGeom>
            <a:avLst/>
            <a:gdLst/>
            <a:ahLst/>
            <a:cxnLst/>
            <a:rect r="r" b="b" t="t" l="l"/>
            <a:pathLst>
              <a:path h="309336" w="309336">
                <a:moveTo>
                  <a:pt x="309335" y="0"/>
                </a:moveTo>
                <a:lnTo>
                  <a:pt x="0" y="0"/>
                </a:lnTo>
                <a:lnTo>
                  <a:pt x="0" y="309336"/>
                </a:lnTo>
                <a:lnTo>
                  <a:pt x="309335" y="309336"/>
                </a:lnTo>
                <a:lnTo>
                  <a:pt x="30933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380790" y="1703161"/>
            <a:ext cx="17526419" cy="0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380790" y="8953004"/>
            <a:ext cx="17526419" cy="0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713722" y="1130403"/>
            <a:ext cx="3501843" cy="477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4200" spc="105">
                <a:solidFill>
                  <a:srgbClr val="2A52BF"/>
                </a:solidFill>
                <a:ea typeface="210 네모진"/>
              </a:rPr>
              <a:t>개발 진행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2993621" y="1473654"/>
            <a:ext cx="459014" cy="459014"/>
          </a:xfrm>
          <a:custGeom>
            <a:avLst/>
            <a:gdLst/>
            <a:ahLst/>
            <a:cxnLst/>
            <a:rect r="r" b="b" t="t" l="l"/>
            <a:pathLst>
              <a:path h="459014" w="459014">
                <a:moveTo>
                  <a:pt x="459015" y="0"/>
                </a:moveTo>
                <a:lnTo>
                  <a:pt x="0" y="0"/>
                </a:lnTo>
                <a:lnTo>
                  <a:pt x="0" y="459014"/>
                </a:lnTo>
                <a:lnTo>
                  <a:pt x="459015" y="459014"/>
                </a:lnTo>
                <a:lnTo>
                  <a:pt x="45901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80790" y="1607415"/>
            <a:ext cx="191492" cy="191492"/>
            <a:chOff x="0" y="0"/>
            <a:chExt cx="57818" cy="5781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380790" y="8857258"/>
            <a:ext cx="191492" cy="191492"/>
            <a:chOff x="0" y="0"/>
            <a:chExt cx="57818" cy="5781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715718" y="1607415"/>
            <a:ext cx="191492" cy="191492"/>
            <a:chOff x="0" y="0"/>
            <a:chExt cx="57818" cy="578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7715718" y="8857258"/>
            <a:ext cx="191492" cy="191492"/>
            <a:chOff x="0" y="0"/>
            <a:chExt cx="57818" cy="5781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899900" y="2471906"/>
            <a:ext cx="12488201" cy="6741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1"/>
              </a:lnSpc>
            </a:pPr>
            <a:r>
              <a:rPr lang="en-US" sz="2400" spc="-120">
                <a:solidFill>
                  <a:srgbClr val="2A52BF"/>
                </a:solidFill>
                <a:ea typeface="Nanum Square Bold"/>
              </a:rPr>
              <a:t>첫 번째</a:t>
            </a:r>
          </a:p>
          <a:p>
            <a:pPr algn="l">
              <a:lnSpc>
                <a:spcPts val="3000"/>
              </a:lnSpc>
            </a:pPr>
            <a:r>
              <a:rPr lang="en-US" sz="2027" spc="-101">
                <a:solidFill>
                  <a:srgbClr val="2A52BF"/>
                </a:solidFill>
                <a:latin typeface="Nanum Square Bold"/>
                <a:ea typeface="Nanum Square Bold"/>
              </a:rPr>
              <a:t>Gesture recognition(제스처 인식 )과 Text to speech 에 필요한 파일 다운로드</a:t>
            </a:r>
          </a:p>
          <a:p>
            <a:pPr algn="l">
              <a:lnSpc>
                <a:spcPts val="3000"/>
              </a:lnSpc>
            </a:pPr>
          </a:p>
          <a:p>
            <a:pPr algn="l">
              <a:lnSpc>
                <a:spcPts val="3551"/>
              </a:lnSpc>
            </a:pPr>
            <a:r>
              <a:rPr lang="en-US" sz="2400" spc="-120">
                <a:solidFill>
                  <a:srgbClr val="2A52BF"/>
                </a:solidFill>
                <a:ea typeface="Nanum Square Bold"/>
              </a:rPr>
              <a:t>두 번</a:t>
            </a:r>
            <a:r>
              <a:rPr lang="en-US" sz="2400" spc="-120">
                <a:solidFill>
                  <a:srgbClr val="2A52BF"/>
                </a:solidFill>
                <a:ea typeface="Nanum Square Bold"/>
              </a:rPr>
              <a:t>째</a:t>
            </a:r>
          </a:p>
          <a:p>
            <a:pPr algn="l">
              <a:lnSpc>
                <a:spcPts val="3000"/>
              </a:lnSpc>
            </a:pPr>
            <a:r>
              <a:rPr lang="en-US" sz="2027" spc="-101">
                <a:solidFill>
                  <a:srgbClr val="2A52BF"/>
                </a:solidFill>
                <a:latin typeface="Nanum Square Bold"/>
                <a:ea typeface="Nanum Square Bold"/>
              </a:rPr>
              <a:t> Gesture recognition(제스처 인식 )실행시 화면에 나오는 결과를 txt 파일로 생성 </a:t>
            </a:r>
          </a:p>
          <a:p>
            <a:pPr algn="l">
              <a:lnSpc>
                <a:spcPts val="3000"/>
              </a:lnSpc>
            </a:pPr>
          </a:p>
          <a:p>
            <a:pPr algn="l">
              <a:lnSpc>
                <a:spcPts val="3551"/>
              </a:lnSpc>
            </a:pPr>
            <a:r>
              <a:rPr lang="en-US" sz="2400" spc="-120">
                <a:solidFill>
                  <a:srgbClr val="2A52BF"/>
                </a:solidFill>
                <a:ea typeface="Nanum Square Bold"/>
              </a:rPr>
              <a:t>세 번</a:t>
            </a:r>
            <a:r>
              <a:rPr lang="en-US" sz="2400" spc="-120">
                <a:solidFill>
                  <a:srgbClr val="2A52BF"/>
                </a:solidFill>
                <a:ea typeface="Nanum Square Bold"/>
              </a:rPr>
              <a:t>째</a:t>
            </a:r>
          </a:p>
          <a:p>
            <a:pPr algn="l">
              <a:lnSpc>
                <a:spcPts val="3000"/>
              </a:lnSpc>
            </a:pPr>
            <a:r>
              <a:rPr lang="en-US" sz="2027" spc="-101">
                <a:solidFill>
                  <a:srgbClr val="2A52BF"/>
                </a:solidFill>
                <a:latin typeface="Nanum Square Bold"/>
                <a:ea typeface="Nanum Square Bold"/>
              </a:rPr>
              <a:t> Text to speech 실행 명령어를 Gesture_recognition.py파일 안에 명령어 수행 할 수 있게 코드 수정</a:t>
            </a:r>
          </a:p>
          <a:p>
            <a:pPr algn="l">
              <a:lnSpc>
                <a:spcPts val="3000"/>
              </a:lnSpc>
            </a:pPr>
          </a:p>
          <a:p>
            <a:pPr algn="l">
              <a:lnSpc>
                <a:spcPts val="3551"/>
              </a:lnSpc>
            </a:pPr>
            <a:r>
              <a:rPr lang="en-US" sz="2400" spc="-120">
                <a:solidFill>
                  <a:srgbClr val="2A52BF"/>
                </a:solidFill>
                <a:ea typeface="Nanum Square Bold"/>
              </a:rPr>
              <a:t>네 번째</a:t>
            </a:r>
          </a:p>
          <a:p>
            <a:pPr algn="l">
              <a:lnSpc>
                <a:spcPts val="3000"/>
              </a:lnSpc>
            </a:pPr>
            <a:r>
              <a:rPr lang="en-US" sz="2027" spc="-101">
                <a:solidFill>
                  <a:srgbClr val="2A52BF"/>
                </a:solidFill>
                <a:latin typeface="Nanum Square Bold"/>
                <a:ea typeface="Nanum Square Bold"/>
              </a:rPr>
              <a:t> 직접 실행 하여 문제점 도출</a:t>
            </a:r>
          </a:p>
          <a:p>
            <a:pPr algn="l">
              <a:lnSpc>
                <a:spcPts val="3000"/>
              </a:lnSpc>
            </a:pPr>
            <a:r>
              <a:rPr lang="en-US" sz="2027" spc="-101">
                <a:solidFill>
                  <a:srgbClr val="2A52BF"/>
                </a:solidFill>
                <a:latin typeface="Nanum Square Bold"/>
                <a:ea typeface="Nanum Square Bold"/>
              </a:rPr>
              <a:t> (음성 출력시 필요한 playsound 다운 ,</a:t>
            </a:r>
          </a:p>
          <a:p>
            <a:pPr algn="l">
              <a:lnSpc>
                <a:spcPts val="3000"/>
              </a:lnSpc>
            </a:pPr>
            <a:r>
              <a:rPr lang="en-US" sz="2027" spc="-101">
                <a:solidFill>
                  <a:srgbClr val="2A52BF"/>
                </a:solidFill>
                <a:latin typeface="Nanum Square Bold"/>
                <a:ea typeface="Nanum Square Bold"/>
              </a:rPr>
              <a:t>   txt파일 초기화 필요,</a:t>
            </a:r>
          </a:p>
          <a:p>
            <a:pPr algn="l">
              <a:lnSpc>
                <a:spcPts val="3000"/>
              </a:lnSpc>
            </a:pPr>
            <a:r>
              <a:rPr lang="en-US" sz="2027" spc="-101">
                <a:solidFill>
                  <a:srgbClr val="2A52BF"/>
                </a:solidFill>
                <a:latin typeface="Nanum Square Bold"/>
                <a:ea typeface="Nanum Square Bold"/>
              </a:rPr>
              <a:t>   음성출력시 적절한 음성 합성 속도(alpha)  와 텍스트 최대 길이를 제한하는 변수(len_th) 조절)</a:t>
            </a:r>
          </a:p>
          <a:p>
            <a:pPr algn="l">
              <a:lnSpc>
                <a:spcPts val="3000"/>
              </a:lnSpc>
            </a:pPr>
          </a:p>
          <a:p>
            <a:pPr algn="l">
              <a:lnSpc>
                <a:spcPts val="3000"/>
              </a:lnSpc>
            </a:pPr>
          </a:p>
          <a:p>
            <a:pPr algn="l">
              <a:lnSpc>
                <a:spcPts val="30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476536" y="1210259"/>
            <a:ext cx="0" cy="7470304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811464" y="1210259"/>
            <a:ext cx="0" cy="7470304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380790" y="1148741"/>
            <a:ext cx="191492" cy="191492"/>
            <a:chOff x="0" y="0"/>
            <a:chExt cx="57818" cy="5781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715718" y="1148741"/>
            <a:ext cx="191492" cy="191492"/>
            <a:chOff x="0" y="0"/>
            <a:chExt cx="57818" cy="5781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80790" y="8584817"/>
            <a:ext cx="191492" cy="191492"/>
            <a:chOff x="0" y="0"/>
            <a:chExt cx="57818" cy="5781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715718" y="8584817"/>
            <a:ext cx="191492" cy="191492"/>
            <a:chOff x="0" y="0"/>
            <a:chExt cx="57818" cy="578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028700" y="913863"/>
            <a:ext cx="3501843" cy="477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4200" spc="105">
                <a:solidFill>
                  <a:srgbClr val="2A52BF"/>
                </a:solidFill>
                <a:ea typeface="210 네모진"/>
              </a:rPr>
              <a:t>시연 및 결과</a:t>
            </a:r>
          </a:p>
        </p:txBody>
      </p:sp>
      <p:sp>
        <p:nvSpPr>
          <p:cNvPr name="Freeform 17" id="17"/>
          <p:cNvSpPr/>
          <p:nvPr/>
        </p:nvSpPr>
        <p:spPr>
          <a:xfrm flipH="true" flipV="false" rot="0">
            <a:off x="3881964" y="1236207"/>
            <a:ext cx="309336" cy="309336"/>
          </a:xfrm>
          <a:custGeom>
            <a:avLst/>
            <a:gdLst/>
            <a:ahLst/>
            <a:cxnLst/>
            <a:rect r="r" b="b" t="t" l="l"/>
            <a:pathLst>
              <a:path h="309336" w="309336">
                <a:moveTo>
                  <a:pt x="309335" y="0"/>
                </a:moveTo>
                <a:lnTo>
                  <a:pt x="0" y="0"/>
                </a:lnTo>
                <a:lnTo>
                  <a:pt x="0" y="309336"/>
                </a:lnTo>
                <a:lnTo>
                  <a:pt x="309335" y="309336"/>
                </a:lnTo>
                <a:lnTo>
                  <a:pt x="3093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970325" y="2128497"/>
            <a:ext cx="2800404" cy="1515019"/>
          </a:xfrm>
          <a:custGeom>
            <a:avLst/>
            <a:gdLst/>
            <a:ahLst/>
            <a:cxnLst/>
            <a:rect r="r" b="b" t="t" l="l"/>
            <a:pathLst>
              <a:path h="1515019" w="2800404">
                <a:moveTo>
                  <a:pt x="0" y="0"/>
                </a:moveTo>
                <a:lnTo>
                  <a:pt x="2800404" y="0"/>
                </a:lnTo>
                <a:lnTo>
                  <a:pt x="2800404" y="1515019"/>
                </a:lnTo>
                <a:lnTo>
                  <a:pt x="0" y="15150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86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2970325" y="4175540"/>
            <a:ext cx="2852957" cy="1477424"/>
          </a:xfrm>
          <a:custGeom>
            <a:avLst/>
            <a:gdLst/>
            <a:ahLst/>
            <a:cxnLst/>
            <a:rect r="r" b="b" t="t" l="l"/>
            <a:pathLst>
              <a:path h="1477424" w="2852957">
                <a:moveTo>
                  <a:pt x="0" y="0"/>
                </a:moveTo>
                <a:lnTo>
                  <a:pt x="2852957" y="0"/>
                </a:lnTo>
                <a:lnTo>
                  <a:pt x="2852957" y="1477424"/>
                </a:lnTo>
                <a:lnTo>
                  <a:pt x="0" y="14774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pic>
        <p:nvPicPr>
          <p:cNvPr name="Picture 20" id="20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2028190" y="2017173"/>
            <a:ext cx="4699019" cy="3635791"/>
          </a:xfrm>
          <a:prstGeom prst="rect">
            <a:avLst/>
          </a:prstGeom>
        </p:spPr>
      </p:pic>
      <p:sp>
        <p:nvSpPr>
          <p:cNvPr name="Freeform 21" id="21"/>
          <p:cNvSpPr/>
          <p:nvPr/>
        </p:nvSpPr>
        <p:spPr>
          <a:xfrm flipH="false" flipV="false" rot="0">
            <a:off x="7237179" y="2017173"/>
            <a:ext cx="4656025" cy="3574266"/>
          </a:xfrm>
          <a:custGeom>
            <a:avLst/>
            <a:gdLst/>
            <a:ahLst/>
            <a:cxnLst/>
            <a:rect r="r" b="b" t="t" l="l"/>
            <a:pathLst>
              <a:path h="3574266" w="4656025">
                <a:moveTo>
                  <a:pt x="0" y="0"/>
                </a:moveTo>
                <a:lnTo>
                  <a:pt x="4656026" y="0"/>
                </a:lnTo>
                <a:lnTo>
                  <a:pt x="4656026" y="3574266"/>
                </a:lnTo>
                <a:lnTo>
                  <a:pt x="0" y="357426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2028190" y="6418240"/>
            <a:ext cx="9865015" cy="169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3380"/>
              </a:lnSpc>
              <a:buFont typeface="Arial"/>
              <a:buChar char="•"/>
            </a:pPr>
            <a:r>
              <a:rPr lang="en-US" sz="2000" spc="-100">
                <a:solidFill>
                  <a:srgbClr val="2A52BF"/>
                </a:solidFill>
                <a:latin typeface="Nanum Square Bold"/>
                <a:ea typeface="Nanum Square Bold"/>
              </a:rPr>
              <a:t>가상환경의 미니프로젝트 파일의 run.sh 파일을 ./run.sh로 실행 </a:t>
            </a:r>
          </a:p>
          <a:p>
            <a:pPr algn="l" marL="431801" indent="-215900" lvl="1">
              <a:lnSpc>
                <a:spcPts val="3380"/>
              </a:lnSpc>
              <a:buFont typeface="Arial"/>
              <a:buChar char="•"/>
            </a:pPr>
            <a:r>
              <a:rPr lang="en-US" sz="2000" spc="-100">
                <a:solidFill>
                  <a:srgbClr val="2A52BF"/>
                </a:solidFill>
                <a:latin typeface="Nanum Square Bold"/>
                <a:ea typeface="Nanum Square Bold"/>
              </a:rPr>
              <a:t>웹캠으로 실시간 수화 인식 후 talk.txt 파일 작성</a:t>
            </a:r>
          </a:p>
          <a:p>
            <a:pPr algn="l" marL="431801" indent="-215900" lvl="1">
              <a:lnSpc>
                <a:spcPts val="3380"/>
              </a:lnSpc>
              <a:buFont typeface="Arial"/>
              <a:buChar char="•"/>
            </a:pPr>
            <a:r>
              <a:rPr lang="en-US" sz="2000" spc="-100">
                <a:solidFill>
                  <a:srgbClr val="2A52BF"/>
                </a:solidFill>
                <a:latin typeface="Nanum Square Bold"/>
                <a:ea typeface="Nanum Square Bold"/>
              </a:rPr>
              <a:t>‘a’키 입력시 인식한 수화 음성 출력 </a:t>
            </a:r>
          </a:p>
          <a:p>
            <a:pPr algn="l" marL="431801" indent="-215900" lvl="1">
              <a:lnSpc>
                <a:spcPts val="3380"/>
              </a:lnSpc>
              <a:buFont typeface="Arial"/>
              <a:buChar char="•"/>
            </a:pPr>
            <a:r>
              <a:rPr lang="en-US" sz="2000" spc="-100">
                <a:solidFill>
                  <a:srgbClr val="2A52BF"/>
                </a:solidFill>
                <a:latin typeface="Nanum Square Bold"/>
                <a:ea typeface="Nanum Square Bold"/>
              </a:rPr>
              <a:t>다음 실행시 txt 파일과 음성 출력파일 자동 덮어쓰기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380790" y="1703161"/>
            <a:ext cx="17526419" cy="0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380790" y="8953004"/>
            <a:ext cx="17526419" cy="0"/>
          </a:xfrm>
          <a:prstGeom prst="line">
            <a:avLst/>
          </a:prstGeom>
          <a:ln cap="flat" w="47625">
            <a:solidFill>
              <a:srgbClr val="2A52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713722" y="1130403"/>
            <a:ext cx="3501843" cy="477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4"/>
              </a:lnSpc>
            </a:pPr>
            <a:r>
              <a:rPr lang="en-US" sz="4200" spc="105">
                <a:solidFill>
                  <a:srgbClr val="2A52BF"/>
                </a:solidFill>
                <a:ea typeface="210 네모진"/>
              </a:rPr>
              <a:t>고찰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816245" y="1473654"/>
            <a:ext cx="459014" cy="459014"/>
          </a:xfrm>
          <a:custGeom>
            <a:avLst/>
            <a:gdLst/>
            <a:ahLst/>
            <a:cxnLst/>
            <a:rect r="r" b="b" t="t" l="l"/>
            <a:pathLst>
              <a:path h="459014" w="459014">
                <a:moveTo>
                  <a:pt x="459014" y="0"/>
                </a:moveTo>
                <a:lnTo>
                  <a:pt x="0" y="0"/>
                </a:lnTo>
                <a:lnTo>
                  <a:pt x="0" y="459014"/>
                </a:lnTo>
                <a:lnTo>
                  <a:pt x="459014" y="459014"/>
                </a:lnTo>
                <a:lnTo>
                  <a:pt x="45901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80790" y="1607415"/>
            <a:ext cx="191492" cy="191492"/>
            <a:chOff x="0" y="0"/>
            <a:chExt cx="57818" cy="5781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380790" y="8857258"/>
            <a:ext cx="191492" cy="191492"/>
            <a:chOff x="0" y="0"/>
            <a:chExt cx="57818" cy="5781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715718" y="1607415"/>
            <a:ext cx="191492" cy="191492"/>
            <a:chOff x="0" y="0"/>
            <a:chExt cx="57818" cy="578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7715718" y="8857258"/>
            <a:ext cx="191492" cy="191492"/>
            <a:chOff x="0" y="0"/>
            <a:chExt cx="57818" cy="5781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7818" cy="57818"/>
            </a:xfrm>
            <a:custGeom>
              <a:avLst/>
              <a:gdLst/>
              <a:ahLst/>
              <a:cxnLst/>
              <a:rect r="r" b="b" t="t" l="l"/>
              <a:pathLst>
                <a:path h="57818" w="57818">
                  <a:moveTo>
                    <a:pt x="0" y="0"/>
                  </a:moveTo>
                  <a:lnTo>
                    <a:pt x="57818" y="0"/>
                  </a:lnTo>
                  <a:lnTo>
                    <a:pt x="57818" y="57818"/>
                  </a:lnTo>
                  <a:lnTo>
                    <a:pt x="0" y="5781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2A52BF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57818" cy="105443"/>
            </a:xfrm>
            <a:prstGeom prst="rect">
              <a:avLst/>
            </a:prstGeom>
          </p:spPr>
          <p:txBody>
            <a:bodyPr anchor="ctr" rtlCol="false" tIns="44312" lIns="44312" bIns="44312" rIns="44312"/>
            <a:lstStyle/>
            <a:p>
              <a:pPr algn="ctr">
                <a:lnSpc>
                  <a:spcPts val="232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4486996" y="2699028"/>
            <a:ext cx="9314009" cy="6158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</a:p>
          <a:p>
            <a:pPr algn="l">
              <a:lnSpc>
                <a:spcPts val="2960"/>
              </a:lnSpc>
            </a:pPr>
          </a:p>
          <a:p>
            <a:pPr algn="l" marL="518160" indent="-259080" lvl="1">
              <a:lnSpc>
                <a:spcPts val="3551"/>
              </a:lnSpc>
              <a:buFont typeface="Arial"/>
              <a:buChar char="•"/>
            </a:pPr>
            <a:r>
              <a:rPr lang="en-US" sz="2400" spc="-120">
                <a:solidFill>
                  <a:srgbClr val="2A52BF"/>
                </a:solidFill>
                <a:ea typeface="210 네모진 Bold"/>
              </a:rPr>
              <a:t>한국어 수어 통역 구현</a:t>
            </a:r>
          </a:p>
          <a:p>
            <a:pPr algn="l">
              <a:lnSpc>
                <a:spcPts val="2960"/>
              </a:lnSpc>
            </a:pPr>
            <a:r>
              <a:rPr lang="en-US" sz="2000" spc="-100">
                <a:solidFill>
                  <a:srgbClr val="2A52BF"/>
                </a:solidFill>
                <a:latin typeface="210 네모진 Bold"/>
                <a:ea typeface="210 네모진 Bold"/>
              </a:rPr>
              <a:t>Gesture recognition의 경우, ASL이라는 미국 수어를 기준으로 구현되어 있습니다. 추후에는 한국 수어까지 통역이 가능한 시스템으로 발전시키고자 합니다. </a:t>
            </a:r>
          </a:p>
          <a:p>
            <a:pPr algn="l">
              <a:lnSpc>
                <a:spcPts val="3551"/>
              </a:lnSpc>
            </a:pPr>
          </a:p>
          <a:p>
            <a:pPr algn="l" marL="518160" indent="-259080" lvl="1">
              <a:lnSpc>
                <a:spcPts val="3551"/>
              </a:lnSpc>
              <a:buFont typeface="Arial"/>
              <a:buChar char="•"/>
            </a:pPr>
            <a:r>
              <a:rPr lang="en-US" sz="2400" spc="-120">
                <a:solidFill>
                  <a:srgbClr val="2A52BF"/>
                </a:solidFill>
                <a:ea typeface="210 네모진 Bold"/>
              </a:rPr>
              <a:t>짧은 단어 음성 출력 불가</a:t>
            </a:r>
          </a:p>
          <a:p>
            <a:pPr algn="l">
              <a:lnSpc>
                <a:spcPts val="2960"/>
              </a:lnSpc>
            </a:pPr>
            <a:r>
              <a:rPr lang="en-US" sz="2000" spc="-100">
                <a:solidFill>
                  <a:srgbClr val="2A52BF"/>
                </a:solidFill>
                <a:latin typeface="210 네모진 Bold"/>
                <a:ea typeface="210 네모진 Bold"/>
              </a:rPr>
              <a:t>프로젝트를 진행하면서 짧은 단어(특히 한 글자 또는 두 글자)의 음성 출력을 구현하는 데 어려움이 있었습니다. 짧은 단어는 음성 합성 과정에서 자연스럽게 들리지 않거나 인식이 어려운 경우가 많았습니다. 추후 에는 짧은 단어에 특화된 음성을 추가로 학습시키는 등의 방법을 사용하자 합니다</a:t>
            </a:r>
          </a:p>
          <a:p>
            <a:pPr algn="l">
              <a:lnSpc>
                <a:spcPts val="2960"/>
              </a:lnSpc>
            </a:pPr>
          </a:p>
          <a:p>
            <a:pPr algn="l">
              <a:lnSpc>
                <a:spcPts val="2960"/>
              </a:lnSpc>
            </a:pPr>
          </a:p>
          <a:p>
            <a:pPr algn="l">
              <a:lnSpc>
                <a:spcPts val="2960"/>
              </a:lnSpc>
            </a:pPr>
          </a:p>
          <a:p>
            <a:pPr algn="l">
              <a:lnSpc>
                <a:spcPts val="2960"/>
              </a:lnSpc>
            </a:pPr>
          </a:p>
          <a:p>
            <a:pPr algn="l">
              <a:lnSpc>
                <a:spcPts val="296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DAGH4YniY-8</dc:identifier>
  <dcterms:modified xsi:type="dcterms:W3CDTF">2011-08-01T06:04:30Z</dcterms:modified>
  <cp:revision>1</cp:revision>
  <dc:title>제스처톡-ppt</dc:title>
</cp:coreProperties>
</file>

<file path=docProps/thumbnail.jpeg>
</file>